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64" r:id="rId4"/>
    <p:sldId id="263" r:id="rId5"/>
    <p:sldId id="258" r:id="rId6"/>
    <p:sldId id="259" r:id="rId7"/>
    <p:sldId id="261" r:id="rId8"/>
    <p:sldId id="265" r:id="rId9"/>
    <p:sldId id="266" r:id="rId10"/>
    <p:sldId id="270" r:id="rId11"/>
    <p:sldId id="260" r:id="rId12"/>
    <p:sldId id="262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0000"/>
    <a:srgbClr val="500000"/>
    <a:srgbClr val="9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5588" autoAdjust="0"/>
  </p:normalViewPr>
  <p:slideViewPr>
    <p:cSldViewPr snapToGrid="0">
      <p:cViewPr varScale="1">
        <p:scale>
          <a:sx n="70" d="100"/>
          <a:sy n="70" d="100"/>
        </p:scale>
        <p:origin x="-67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F5C-869A-4AA6-97D6-5702549B65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AB9-9278-44BA-80A5-EB5601E339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51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F5C-869A-4AA6-97D6-5702549B65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AB9-9278-44BA-80A5-EB5601E339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74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F5C-869A-4AA6-97D6-5702549B65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AB9-9278-44BA-80A5-EB5601E339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684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12930B8-C365-4218-AA9E-F0D00DF31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C59D31A4-C84B-449F-BC91-80A7506C3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9A16427-9574-4C7E-92C7-CBD1E25BE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7A9C3-8F82-4E7F-A44D-C3853A0158C8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6AE8BBBD-90AE-409B-88C5-40E93E77E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F6714F4-7B1D-4C2E-93AF-C523C723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77892-52EB-493C-9844-8DCBA33543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945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46013B-DA0D-49EA-BE98-57D94A8A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E4E7710-46BE-4FE1-B1FF-C2142B170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17FAFCC-E217-472B-AE1B-CB09B8359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7A9C3-8F82-4E7F-A44D-C3853A0158C8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F83C34C-D2DD-4862-8699-F208D3A12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5793133B-DF77-4F62-9075-C4F457FC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77892-52EB-493C-9844-8DCBA33543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71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6021872-48B6-4A41-94EB-C5C60E67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FCF03597-3BA9-45CD-B46A-3BA8D0938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4723A718-1872-4F0F-9882-57CF8A4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7A9C3-8F82-4E7F-A44D-C3853A0158C8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1154DD6-6370-46F8-AE86-1DC9B439F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E21E133-587B-4291-92B8-E7017A39C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77892-52EB-493C-9844-8DCBA33543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770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F4DEB4A-2D98-4C1F-9E0F-04969889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CB6ACC9-4E6A-41B3-B278-E102425FD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D4D37480-389A-4190-A1F1-C1CF7A681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D4C5971F-E1BE-472E-88B6-1C3265D57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7A9C3-8F82-4E7F-A44D-C3853A0158C8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161F44E4-F50D-40F0-A7D2-F1F5550C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960E2AC0-02B6-4779-B5AD-73DFDDFE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77892-52EB-493C-9844-8DCBA33543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32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57A50F-B976-4F8E-811B-DC91CD65F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9C87CF4-682F-481C-81DC-F3C336BDF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BD66EBB6-1C57-450D-B218-2A937BB16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84AA3E5D-763B-49F8-92A3-3DDB15A51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5618ECCF-B7D1-40F9-BA13-0563077C1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CDD7E568-8B15-42BE-B91F-7A180AD5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7A9C3-8F82-4E7F-A44D-C3853A0158C8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59910D7D-B9FA-48E7-82DC-8FE3E7DA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81138BAC-8043-43CF-A30D-75662D3B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77892-52EB-493C-9844-8DCBA33543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235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9A029DF-B1A7-44AA-957A-4D2FAC5A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7728F887-EAF3-4679-97C6-2FCF0175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7A9C3-8F82-4E7F-A44D-C3853A0158C8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271A65EF-D31F-4579-9FFD-824537B8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8929D3F0-99E3-4A31-A92B-40A53B9D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77892-52EB-493C-9844-8DCBA33543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2032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0B28BE52-4307-4541-B1E9-B9421D9E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7A9C3-8F82-4E7F-A44D-C3853A0158C8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8FD01B11-35C0-4A5C-8C10-973B3E48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700E8FDC-E5CD-4CA4-9BC5-772DE4B1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77892-52EB-493C-9844-8DCBA33543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013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3B3676A-7D9F-4484-A371-02848881A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B322027-5CC7-4647-B51D-50FD8D937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7D740969-7CD7-4D7A-A564-ED27ADA50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498B90BC-9DB4-4347-AA5D-00E532BC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7A9C3-8F82-4E7F-A44D-C3853A0158C8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3F161CCB-B891-41E1-8FDB-F7D6CD29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ADDA6484-D53E-4977-A02D-BA9CE216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77892-52EB-493C-9844-8DCBA33543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60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F5C-869A-4AA6-97D6-5702549B65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AB9-9278-44BA-80A5-EB5601E339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098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E20B8CB-06C0-4640-8D7F-C6EBEA2A2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C791C161-B45C-4157-981C-1051937C9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7F4688B2-AE80-4ACD-85AC-8D00020AC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4E3716DD-8F07-4B78-8C83-0D66ED05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7A9C3-8F82-4E7F-A44D-C3853A0158C8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D6865553-B8C3-47EA-88B4-EA73F9AE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758F0092-C521-491F-B23A-119765F3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77892-52EB-493C-9844-8DCBA33543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103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0F03D7-248A-40DF-9654-6408CE840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CDACC215-5C42-4BA6-86CB-44E4F8A87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44BF8B6-36F6-4FA3-B563-A353B6EF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7A9C3-8F82-4E7F-A44D-C3853A0158C8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A2CA7CC-E1CB-400E-943E-0AD5C2AC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D9E8C3D1-CC21-4543-8B20-D2C69A41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77892-52EB-493C-9844-8DCBA33543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167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76616E68-A981-424A-BE8C-0C254396F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BD74FCCA-F69C-4E76-A031-F010C727D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F85F77F-042B-4084-97C8-0BC9A943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7A9C3-8F82-4E7F-A44D-C3853A0158C8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613DF10E-BF60-412D-B710-92116E11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B8AC6E67-2C96-49DF-BDC1-53439731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77892-52EB-493C-9844-8DCBA33543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66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F5C-869A-4AA6-97D6-5702549B65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AB9-9278-44BA-80A5-EB5601E339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16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F5C-869A-4AA6-97D6-5702549B65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AB9-9278-44BA-80A5-EB5601E339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59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F5C-869A-4AA6-97D6-5702549B65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AB9-9278-44BA-80A5-EB5601E339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21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F5C-869A-4AA6-97D6-5702549B65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AB9-9278-44BA-80A5-EB5601E339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90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F5C-869A-4AA6-97D6-5702549B65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AB9-9278-44BA-80A5-EB5601E339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534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F5C-869A-4AA6-97D6-5702549B65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AB9-9278-44BA-80A5-EB5601E339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47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F5C-869A-4AA6-97D6-5702549B65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AB9-9278-44BA-80A5-EB5601E339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73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F6F5C-869A-4AA6-97D6-5702549B65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5CAB9-9278-44BA-80A5-EB5601E339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98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14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roposana.nl/2020-3-de-ontkenning-van-de-etherwereld-247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efstijlencorona.nl/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://www.therapeuticumaurum.n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hyperlink" Target="http://www.mijnpositievegezondheid.nl/" TargetMode="External"/><Relationship Id="rId4" Type="http://schemas.openxmlformats.org/officeDocument/2006/relationships/hyperlink" Target="http://www.artsencollectief.nl/veelgesteldevrag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loketgezondleven.nl/advies-ondersteuning/coronavirus/bewegen" TargetMode="External"/><Relationship Id="rId7" Type="http://schemas.openxmlformats.org/officeDocument/2006/relationships/hyperlink" Target="https://www.loketgezondleven.nl/advies-ondersteuning/coronavirus/seksualiteit" TargetMode="External"/><Relationship Id="rId2" Type="http://schemas.openxmlformats.org/officeDocument/2006/relationships/hyperlink" Target="https://www.loketgezondleven.nl/advies-ondersteuning/coronavirus/mentale-gezondhei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oketgezondleven.nl/advies-ondersteuning/coronavirus/sociale-interactie" TargetMode="External"/><Relationship Id="rId5" Type="http://schemas.openxmlformats.org/officeDocument/2006/relationships/hyperlink" Target="https://www.loketgezondleven.nl/advies-ondersteuning/coronavirus/alcohol-roken-drugs" TargetMode="External"/><Relationship Id="rId4" Type="http://schemas.openxmlformats.org/officeDocument/2006/relationships/hyperlink" Target="https://www.loketgezondleven.nl/advies-ondersteuning/coronavirus/voed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efstijlencorona.n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pendebat.info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B5BEDAE9-18A5-4742-BF8A-42691D673E51}"/>
              </a:ext>
            </a:extLst>
          </p:cNvPr>
          <p:cNvSpPr txBox="1"/>
          <p:nvPr/>
        </p:nvSpPr>
        <p:spPr>
          <a:xfrm>
            <a:off x="702734" y="6066976"/>
            <a:ext cx="43179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7F000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Therapeuticum Aurum,  Zoetermeer </a:t>
            </a:r>
            <a:endParaRPr lang="nl-NL" sz="2000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795D4F6F-4798-9641-AFEF-9CF41C353D88}"/>
              </a:ext>
            </a:extLst>
          </p:cNvPr>
          <p:cNvSpPr txBox="1"/>
          <p:nvPr/>
        </p:nvSpPr>
        <p:spPr>
          <a:xfrm>
            <a:off x="1617133" y="3042497"/>
            <a:ext cx="895773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2800" dirty="0">
              <a:solidFill>
                <a:srgbClr val="730000"/>
              </a:solidFill>
            </a:endParaRPr>
          </a:p>
          <a:p>
            <a:pPr algn="ctr"/>
            <a:r>
              <a:rPr lang="nl-NL" sz="2800" dirty="0">
                <a:solidFill>
                  <a:srgbClr val="730000"/>
                </a:solidFill>
              </a:rPr>
              <a:t>Marco Ephraïm, huisarts</a:t>
            </a:r>
          </a:p>
          <a:p>
            <a:pPr algn="ctr"/>
            <a:endParaRPr lang="nl-NL" sz="2400" dirty="0">
              <a:solidFill>
                <a:srgbClr val="730000"/>
              </a:solidFill>
            </a:endParaRPr>
          </a:p>
          <a:p>
            <a:pPr algn="ctr"/>
            <a:r>
              <a:rPr lang="nl-NL" sz="2400" dirty="0">
                <a:solidFill>
                  <a:srgbClr val="730000"/>
                </a:solidFill>
              </a:rPr>
              <a:t>Zeist, 28 november 2020</a:t>
            </a:r>
          </a:p>
          <a:p>
            <a:pPr algn="ctr"/>
            <a:endParaRPr lang="nl-NL" sz="2400" dirty="0">
              <a:solidFill>
                <a:srgbClr val="73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730000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572B2F06-8568-BC43-8EC0-802F48126B3D}"/>
              </a:ext>
            </a:extLst>
          </p:cNvPr>
          <p:cNvSpPr txBox="1">
            <a:spLocks/>
          </p:cNvSpPr>
          <p:nvPr/>
        </p:nvSpPr>
        <p:spPr>
          <a:xfrm>
            <a:off x="838199" y="152756"/>
            <a:ext cx="10515600" cy="24896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910000"/>
                </a:solidFill>
                <a:latin typeface="+mn-lt"/>
              </a:rPr>
              <a:t>Weerbaar worden met Corona</a:t>
            </a:r>
            <a:endParaRPr lang="nl-NL" sz="2400" dirty="0">
              <a:solidFill>
                <a:srgbClr val="73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73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730000"/>
                </a:solidFill>
                <a:latin typeface="+mn-lt"/>
              </a:rPr>
              <a:t>Wat geeft ons veiligheid, vertrouwen en goede weerstand?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730000"/>
                </a:solidFill>
                <a:latin typeface="+mn-lt"/>
              </a:rPr>
              <a:t>Wat kunnen we zelf doen om gezond te blijven?</a:t>
            </a:r>
            <a:r>
              <a:rPr lang="nl-NL" sz="2800" dirty="0">
                <a:solidFill>
                  <a:srgbClr val="910000"/>
                </a:solidFill>
                <a:latin typeface="+mn-lt"/>
              </a:rPr>
              <a:t> </a:t>
            </a:r>
          </a:p>
          <a:p>
            <a:r>
              <a:rPr lang="nl-NL" sz="2000" dirty="0">
                <a:solidFill>
                  <a:srgbClr val="730000"/>
                </a:solidFill>
                <a:latin typeface="+mn-lt"/>
              </a:rPr>
              <a:t>(of te wel: meer gezondheidsbevordering = health promotion)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D23B60C4-CE2A-9C4F-BC28-723F9C8A5C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" y="5232234"/>
            <a:ext cx="4317999" cy="84560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8392B852-C753-A14D-86BC-7678CFDDB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433" y="3808775"/>
            <a:ext cx="2391834" cy="226906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522FEC54-B6D0-4A40-87DB-995B446A52FE}"/>
              </a:ext>
            </a:extLst>
          </p:cNvPr>
          <p:cNvSpPr txBox="1"/>
          <p:nvPr/>
        </p:nvSpPr>
        <p:spPr>
          <a:xfrm>
            <a:off x="9097432" y="6077842"/>
            <a:ext cx="23918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7F000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Herfstcongres 2020 </a:t>
            </a:r>
            <a:endParaRPr lang="nl-NL" sz="2000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6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xmlns="" id="{572B2F06-8568-BC43-8EC0-802F48126B3D}"/>
              </a:ext>
            </a:extLst>
          </p:cNvPr>
          <p:cNvSpPr txBox="1">
            <a:spLocks/>
          </p:cNvSpPr>
          <p:nvPr/>
        </p:nvSpPr>
        <p:spPr>
          <a:xfrm>
            <a:off x="838199" y="152756"/>
            <a:ext cx="10515600" cy="25004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800" dirty="0">
              <a:solidFill>
                <a:srgbClr val="910000"/>
              </a:solidFill>
              <a:latin typeface="+mn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823E236F-E6AF-5340-BED5-237D74DDAA3E}"/>
              </a:ext>
            </a:extLst>
          </p:cNvPr>
          <p:cNvSpPr txBox="1"/>
          <p:nvPr/>
        </p:nvSpPr>
        <p:spPr>
          <a:xfrm>
            <a:off x="838199" y="1905334"/>
            <a:ext cx="97451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Eén op de drie kinderen geeft aan meer ongezonde snacks te zijn gaan eten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75 procent van de jongelingen is minder gaan bewegen, gemiddeld 51 minuten per dag minder dan vorig jaar rond dezelfde tijd.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Waar vorig jaar 64 procent van de kinderen nog de beweegnorm haalde (van één uur matig-intensieve beweging per dag), was dat tijdens de corona-crisis nog maar 20 procent.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Verder geeft één op de vijf kinderen aan dat ze aangekomen.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Bij kinderen die al overgewicht hadden, is dat percentage nog hoger, namelijk zo’n 40 procent.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Ook bij de ouders is het negatieve effect op hun gewicht waarneembaar.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640685EE-1343-4C43-B0D3-1009DBCDB2E9}"/>
              </a:ext>
            </a:extLst>
          </p:cNvPr>
          <p:cNvSpPr/>
          <p:nvPr/>
        </p:nvSpPr>
        <p:spPr>
          <a:xfrm>
            <a:off x="899580" y="257273"/>
            <a:ext cx="90043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>
              <a:solidFill>
                <a:srgbClr val="001E3D"/>
              </a:solidFill>
              <a:latin typeface="TheSans"/>
            </a:endParaRPr>
          </a:p>
          <a:p>
            <a:r>
              <a:rPr lang="nl-NL" sz="3200" b="1" dirty="0">
                <a:solidFill>
                  <a:srgbClr val="500000"/>
                </a:solidFill>
              </a:rPr>
              <a:t>Kinderen in Coronatijd1: wat doet het met hen?</a:t>
            </a:r>
            <a:endParaRPr lang="nl-NL" sz="3200" b="1" dirty="0">
              <a:solidFill>
                <a:srgbClr val="001E3D"/>
              </a:solidFill>
              <a:latin typeface="TheSans"/>
            </a:endParaRPr>
          </a:p>
          <a:p>
            <a:r>
              <a:rPr lang="nl-NL" b="1" dirty="0">
                <a:solidFill>
                  <a:srgbClr val="001E3D"/>
                </a:solidFill>
                <a:latin typeface="TheSans"/>
              </a:rPr>
              <a:t>Leefstijl van kinderen beïnvloed door corona-maatregelen, Maastricht UMC, 14 sept.2020 </a:t>
            </a:r>
          </a:p>
        </p:txBody>
      </p:sp>
    </p:spTree>
    <p:extLst>
      <p:ext uri="{BB962C8B-B14F-4D97-AF65-F5344CB8AC3E}">
        <p14:creationId xmlns:p14="http://schemas.microsoft.com/office/powerpoint/2010/main" val="1375328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xmlns="" id="{572B2F06-8568-BC43-8EC0-802F48126B3D}"/>
              </a:ext>
            </a:extLst>
          </p:cNvPr>
          <p:cNvSpPr txBox="1">
            <a:spLocks/>
          </p:cNvSpPr>
          <p:nvPr/>
        </p:nvSpPr>
        <p:spPr>
          <a:xfrm>
            <a:off x="838199" y="152756"/>
            <a:ext cx="10515600" cy="25004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800" dirty="0">
              <a:solidFill>
                <a:srgbClr val="910000"/>
              </a:solidFill>
              <a:latin typeface="+mn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6F2E627D-B752-DA4A-BB4A-68BD4A5D9169}"/>
              </a:ext>
            </a:extLst>
          </p:cNvPr>
          <p:cNvSpPr txBox="1"/>
          <p:nvPr/>
        </p:nvSpPr>
        <p:spPr>
          <a:xfrm>
            <a:off x="668865" y="425395"/>
            <a:ext cx="107357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500000"/>
                </a:solidFill>
              </a:rPr>
              <a:t>Kinderen in Coronatijd2: verbind je kind met de echte wereld</a:t>
            </a:r>
          </a:p>
          <a:p>
            <a:endParaRPr lang="nl-NL" sz="800" b="1" dirty="0">
              <a:solidFill>
                <a:srgbClr val="500000"/>
              </a:solidFill>
            </a:endParaRPr>
          </a:p>
          <a:p>
            <a:r>
              <a:rPr lang="nl-NL" b="1" dirty="0" err="1">
                <a:solidFill>
                  <a:srgbClr val="500000"/>
                </a:solidFill>
              </a:rPr>
              <a:t>Edmond</a:t>
            </a:r>
            <a:r>
              <a:rPr lang="nl-NL" b="1" dirty="0">
                <a:solidFill>
                  <a:srgbClr val="500000"/>
                </a:solidFill>
              </a:rPr>
              <a:t> </a:t>
            </a:r>
            <a:r>
              <a:rPr lang="nl-NL" b="1" dirty="0" err="1">
                <a:solidFill>
                  <a:srgbClr val="500000"/>
                </a:solidFill>
              </a:rPr>
              <a:t>Schoorel</a:t>
            </a:r>
            <a:r>
              <a:rPr lang="nl-NL" b="1" dirty="0">
                <a:solidFill>
                  <a:srgbClr val="500000"/>
                </a:solidFill>
              </a:rPr>
              <a:t>, kinderarts, </a:t>
            </a:r>
            <a:r>
              <a:rPr lang="nl-NL" b="1" dirty="0">
                <a:solidFill>
                  <a:srgbClr val="5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www.antroposana.nl/2020-3-de-ontkenning-van-de-etherwereld-247</a:t>
            </a:r>
            <a:r>
              <a:rPr lang="nl-NL" b="1" dirty="0">
                <a:solidFill>
                  <a:srgbClr val="500000"/>
                </a:solidFill>
              </a:rPr>
              <a:t>, ITA okt.’19</a:t>
            </a:r>
          </a:p>
          <a:p>
            <a:endParaRPr lang="nl-NL" dirty="0">
              <a:solidFill>
                <a:srgbClr val="500000"/>
              </a:solidFill>
            </a:endParaRPr>
          </a:p>
          <a:p>
            <a:r>
              <a:rPr lang="nl-NL" sz="2800" dirty="0">
                <a:solidFill>
                  <a:srgbClr val="500000"/>
                </a:solidFill>
              </a:rPr>
              <a:t>Tegenwicht bieden tegen te veel beeldschermtijd, hoe doe je dat? </a:t>
            </a:r>
          </a:p>
          <a:p>
            <a:endParaRPr lang="nl-NL" sz="2800" dirty="0">
              <a:solidFill>
                <a:srgbClr val="500000"/>
              </a:solidFill>
            </a:endParaRPr>
          </a:p>
          <a:p>
            <a:r>
              <a:rPr lang="nl-NL" sz="2800" dirty="0">
                <a:solidFill>
                  <a:srgbClr val="500000"/>
                </a:solidFill>
              </a:rPr>
              <a:t>Kinderen ontwikkelen zich aan alles wat leeft en concreet is, zoals:</a:t>
            </a:r>
          </a:p>
          <a:p>
            <a:endParaRPr lang="nl-NL" sz="2800" dirty="0">
              <a:solidFill>
                <a:srgbClr val="5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500000"/>
                </a:solidFill>
              </a:rPr>
              <a:t>Buiten spelen, wandelen of fietsen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500000"/>
                </a:solidFill>
              </a:rPr>
              <a:t>Handmatig schrijven, tekenen, schilderen, bouwen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500000"/>
                </a:solidFill>
              </a:rPr>
              <a:t>Samen koken of klusjes doen in huis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500000"/>
                </a:solidFill>
              </a:rPr>
              <a:t>Werken in de (moes)tuin of iemand daarbij helpen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500000"/>
                </a:solidFill>
              </a:rPr>
              <a:t>Lezen en voorlezen – ook als je kinderen dat al zelf kunnen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500000"/>
                </a:solidFill>
              </a:rPr>
              <a:t>Een muziekinstrument leren bespelen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500000"/>
                </a:solidFill>
              </a:rPr>
              <a:t>Samen de dag afronden: wat was er fijn vandaag?</a:t>
            </a:r>
          </a:p>
        </p:txBody>
      </p:sp>
    </p:spTree>
    <p:extLst>
      <p:ext uri="{BB962C8B-B14F-4D97-AF65-F5344CB8AC3E}">
        <p14:creationId xmlns:p14="http://schemas.microsoft.com/office/powerpoint/2010/main" val="40047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45B62E-8E41-D94C-972A-340850617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730000"/>
                </a:solidFill>
              </a:rPr>
              <a:t>Begin er vandaag mee, behapbaar &amp; smart: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C9830AA-D2F0-1247-B4A9-651F21B9C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500000"/>
                </a:solidFill>
              </a:rPr>
              <a:t>Wat vind jij belangrijk als het om je eigen leefstijl gaat? Noem 1 item dat je graag wilt verbeteren. </a:t>
            </a:r>
          </a:p>
          <a:p>
            <a:pPr marL="514350" indent="-514350">
              <a:buFont typeface="+mj-lt"/>
              <a:buAutoNum type="arabicPeriod"/>
            </a:pPr>
            <a:endParaRPr lang="nl-NL" dirty="0">
              <a:solidFill>
                <a:srgbClr val="5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500000"/>
                </a:solidFill>
              </a:rPr>
              <a:t>Wat kan het je opleveren wanneer dat gaat lukken? </a:t>
            </a:r>
          </a:p>
          <a:p>
            <a:pPr marL="514350" indent="-514350">
              <a:buFont typeface="+mj-lt"/>
              <a:buAutoNum type="arabicPeriod"/>
            </a:pPr>
            <a:endParaRPr lang="nl-NL" dirty="0">
              <a:solidFill>
                <a:srgbClr val="5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500000"/>
                </a:solidFill>
              </a:rPr>
              <a:t>Wat staat je in de weg om het realiseren of verbeteren? </a:t>
            </a:r>
          </a:p>
          <a:p>
            <a:pPr marL="514350" indent="-514350">
              <a:buFont typeface="+mj-lt"/>
              <a:buAutoNum type="arabicPeriod"/>
            </a:pPr>
            <a:endParaRPr lang="nl-NL" dirty="0">
              <a:solidFill>
                <a:srgbClr val="5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500000"/>
                </a:solidFill>
              </a:rPr>
              <a:t>Wat of wie heb je nodig om het toch te laten lukken? </a:t>
            </a:r>
          </a:p>
          <a:p>
            <a:pPr marL="514350" indent="-514350">
              <a:buFont typeface="+mj-lt"/>
              <a:buAutoNum type="arabicPeriod"/>
            </a:pPr>
            <a:endParaRPr lang="nl-NL" dirty="0">
              <a:solidFill>
                <a:srgbClr val="5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500000"/>
                </a:solidFill>
              </a:rPr>
              <a:t>Maakt u nu een eerste planning in kleine stapjes. Mijn eerste stap(je) is:</a:t>
            </a:r>
          </a:p>
        </p:txBody>
      </p:sp>
    </p:spTree>
    <p:extLst>
      <p:ext uri="{BB962C8B-B14F-4D97-AF65-F5344CB8AC3E}">
        <p14:creationId xmlns:p14="http://schemas.microsoft.com/office/powerpoint/2010/main" val="2156844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795D4F6F-4798-9641-AFEF-9CF41C353D88}"/>
              </a:ext>
            </a:extLst>
          </p:cNvPr>
          <p:cNvSpPr txBox="1"/>
          <p:nvPr/>
        </p:nvSpPr>
        <p:spPr>
          <a:xfrm>
            <a:off x="838198" y="1430167"/>
            <a:ext cx="103886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730000"/>
                </a:solidFill>
              </a:rPr>
              <a:t>  Meer informatie: </a:t>
            </a:r>
          </a:p>
          <a:p>
            <a:r>
              <a:rPr lang="nl-NL" sz="2400" dirty="0">
                <a:solidFill>
                  <a:srgbClr val="730000"/>
                </a:solidFill>
                <a:hlinkClick r:id="rId2"/>
              </a:rPr>
              <a:t>www.therapeuticumaurum.nl</a:t>
            </a:r>
            <a:r>
              <a:rPr lang="nl-NL" sz="2400" dirty="0">
                <a:solidFill>
                  <a:srgbClr val="730000"/>
                </a:solidFill>
              </a:rPr>
              <a:t>, nieuwsbrieven: zie Zomer 2020</a:t>
            </a:r>
          </a:p>
          <a:p>
            <a:r>
              <a:rPr lang="nl-NL" sz="2400" dirty="0" smtClean="0">
                <a:solidFill>
                  <a:srgbClr val="730000"/>
                </a:solidFill>
                <a:hlinkClick r:id="rId3"/>
              </a:rPr>
              <a:t>www.leefstijlencorona.nl</a:t>
            </a:r>
            <a:r>
              <a:rPr lang="nl-NL" sz="2400" dirty="0" smtClean="0">
                <a:solidFill>
                  <a:srgbClr val="730000"/>
                </a:solidFill>
              </a:rPr>
              <a:t>: al </a:t>
            </a:r>
            <a:r>
              <a:rPr lang="nl-NL" sz="2400" dirty="0">
                <a:solidFill>
                  <a:srgbClr val="730000"/>
                </a:solidFill>
              </a:rPr>
              <a:t>begínnen met afvallen maakt weerbaarder!</a:t>
            </a:r>
          </a:p>
          <a:p>
            <a:r>
              <a:rPr lang="nl-NL" sz="2400" dirty="0">
                <a:solidFill>
                  <a:srgbClr val="730000"/>
                </a:solidFill>
                <a:hlinkClick r:id="rId4"/>
              </a:rPr>
              <a:t>www.artsencollectief.nl/veelgesteldevragen</a:t>
            </a:r>
            <a:r>
              <a:rPr lang="nl-NL" sz="2400" dirty="0">
                <a:solidFill>
                  <a:srgbClr val="730000"/>
                </a:solidFill>
              </a:rPr>
              <a:t> essentieel over de </a:t>
            </a:r>
            <a:r>
              <a:rPr lang="nl-NL" sz="2400" i="1" dirty="0">
                <a:solidFill>
                  <a:srgbClr val="730000"/>
                </a:solidFill>
              </a:rPr>
              <a:t>coronavaccinaties!</a:t>
            </a:r>
            <a:r>
              <a:rPr lang="nl-NL" sz="2400" dirty="0">
                <a:solidFill>
                  <a:srgbClr val="730000"/>
                </a:solidFill>
              </a:rPr>
              <a:t> </a:t>
            </a:r>
          </a:p>
          <a:p>
            <a:r>
              <a:rPr lang="nl-NL" sz="2400" dirty="0">
                <a:solidFill>
                  <a:srgbClr val="730000"/>
                </a:solidFill>
                <a:hlinkClick r:id="rId5"/>
              </a:rPr>
              <a:t>www.mijnpositievegezondheid.nl</a:t>
            </a:r>
            <a:r>
              <a:rPr lang="nl-NL" sz="2400" dirty="0">
                <a:solidFill>
                  <a:srgbClr val="730000"/>
                </a:solidFill>
              </a:rPr>
              <a:t> vul het </a:t>
            </a:r>
            <a:r>
              <a:rPr lang="nl-NL" sz="2400" dirty="0" err="1">
                <a:solidFill>
                  <a:srgbClr val="730000"/>
                </a:solidFill>
              </a:rPr>
              <a:t>gezondheidspinnenweb</a:t>
            </a:r>
            <a:r>
              <a:rPr lang="nl-NL" sz="2400" dirty="0">
                <a:solidFill>
                  <a:srgbClr val="730000"/>
                </a:solidFill>
              </a:rPr>
              <a:t> in en kijk welke aandachtpunten nodig zijn (voor je zelf en je patienten/cliënten)</a:t>
            </a:r>
          </a:p>
          <a:p>
            <a:endParaRPr lang="nl-NL" sz="2400" dirty="0">
              <a:solidFill>
                <a:srgbClr val="730000"/>
              </a:solidFill>
            </a:endParaRPr>
          </a:p>
          <a:p>
            <a:r>
              <a:rPr lang="nl-NL" sz="2400" dirty="0">
                <a:solidFill>
                  <a:srgbClr val="910000"/>
                </a:solidFill>
              </a:rPr>
              <a:t>  Dank voor je aandacht en veel succes! </a:t>
            </a:r>
          </a:p>
          <a:p>
            <a:endParaRPr lang="nl-NL" sz="2400" dirty="0">
              <a:solidFill>
                <a:srgbClr val="910000"/>
              </a:solidFill>
            </a:endParaRPr>
          </a:p>
          <a:p>
            <a:r>
              <a:rPr lang="nl-NL" sz="2400" dirty="0">
                <a:solidFill>
                  <a:srgbClr val="910000"/>
                </a:solidFill>
              </a:rPr>
              <a:t>  Marco Ephraïm, huisarts, Zoetermeer</a:t>
            </a:r>
          </a:p>
          <a:p>
            <a:endParaRPr lang="nl-NL" sz="2400" dirty="0">
              <a:solidFill>
                <a:srgbClr val="730000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572B2F06-8568-BC43-8EC0-802F48126B3D}"/>
              </a:ext>
            </a:extLst>
          </p:cNvPr>
          <p:cNvSpPr txBox="1">
            <a:spLocks/>
          </p:cNvSpPr>
          <p:nvPr/>
        </p:nvSpPr>
        <p:spPr>
          <a:xfrm>
            <a:off x="838199" y="152756"/>
            <a:ext cx="10515600" cy="1815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5400" dirty="0">
                <a:solidFill>
                  <a:srgbClr val="910000"/>
                </a:solidFill>
                <a:latin typeface="+mn-lt"/>
              </a:rPr>
              <a:t>Weerbaar worden met Corona: slot</a:t>
            </a:r>
            <a:endParaRPr lang="nl-NL" sz="5400" dirty="0">
              <a:solidFill>
                <a:srgbClr val="730000"/>
              </a:solidFill>
              <a:latin typeface="+mn-lt"/>
            </a:endParaRPr>
          </a:p>
          <a:p>
            <a:endParaRPr lang="nl-NL" sz="2800" dirty="0">
              <a:solidFill>
                <a:srgbClr val="910000"/>
              </a:solidFill>
              <a:latin typeface="+mn-lt"/>
            </a:endParaRPr>
          </a:p>
          <a:p>
            <a:endParaRPr lang="nl-NL" sz="2800" dirty="0">
              <a:solidFill>
                <a:srgbClr val="910000"/>
              </a:solidFill>
              <a:latin typeface="+mn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D23B60C4-CE2A-9C4F-BC28-723F9C8A5CC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5317797"/>
            <a:ext cx="4317999" cy="84560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8392B852-C753-A14D-86BC-7678CFDDB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65" y="3907769"/>
            <a:ext cx="2391834" cy="226906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522FEC54-B6D0-4A40-87DB-995B446A52FE}"/>
              </a:ext>
            </a:extLst>
          </p:cNvPr>
          <p:cNvSpPr txBox="1"/>
          <p:nvPr/>
        </p:nvSpPr>
        <p:spPr>
          <a:xfrm>
            <a:off x="8961965" y="6176836"/>
            <a:ext cx="23918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7F000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Herfstcongres 2020 </a:t>
            </a:r>
            <a:endParaRPr lang="nl-NL" sz="2000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A8CC5F9E-EA06-AE4E-90C2-B74179DBEED3}"/>
              </a:ext>
            </a:extLst>
          </p:cNvPr>
          <p:cNvSpPr txBox="1"/>
          <p:nvPr/>
        </p:nvSpPr>
        <p:spPr>
          <a:xfrm>
            <a:off x="838198" y="6176836"/>
            <a:ext cx="43179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7F000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NL" sz="2000" dirty="0" err="1">
                <a:solidFill>
                  <a:srgbClr val="7F000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m.ephraim@therapeuticumaurum.nl</a:t>
            </a:r>
            <a:endParaRPr lang="nl-NL" sz="2000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C5323A0-DA52-6F47-897A-D92745814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3841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   </a:t>
            </a:r>
            <a:r>
              <a:rPr lang="nl-NL" sz="4000" b="1" dirty="0"/>
              <a:t>Zorgbeleid</a:t>
            </a:r>
            <a:r>
              <a:rPr lang="nl-NL" sz="4000" dirty="0"/>
              <a:t> is gebaseerd op keuzes van </a:t>
            </a:r>
            <a:r>
              <a:rPr lang="nl-NL" sz="4000" b="1" i="1" dirty="0"/>
              <a:t>waarden</a:t>
            </a:r>
            <a:r>
              <a:rPr lang="nl-NL" sz="4000" i="1" dirty="0"/>
              <a:t>, </a:t>
            </a:r>
            <a:r>
              <a:rPr lang="nl-NL" i="1" dirty="0"/>
              <a:t/>
            </a:r>
            <a:br>
              <a:rPr lang="nl-NL" i="1" dirty="0"/>
            </a:br>
            <a:r>
              <a:rPr lang="nl-NL" sz="3200" i="1" dirty="0"/>
              <a:t>         </a:t>
            </a:r>
            <a:r>
              <a:rPr lang="nl-NL" sz="3200" dirty="0"/>
              <a:t>die </a:t>
            </a:r>
            <a:r>
              <a:rPr lang="nl-NL" sz="3200" dirty="0" err="1"/>
              <a:t>gezondmakend</a:t>
            </a:r>
            <a:r>
              <a:rPr lang="nl-NL" sz="3200" dirty="0"/>
              <a:t> of ziekmakend kunnen uitpakken </a:t>
            </a:r>
            <a:br>
              <a:rPr lang="nl-NL" sz="3200" dirty="0"/>
            </a:br>
            <a:r>
              <a:rPr lang="nl-NL" sz="3200" dirty="0"/>
              <a:t>  </a:t>
            </a:r>
            <a:r>
              <a:rPr lang="nl-NL" sz="2200" dirty="0"/>
              <a:t>en die om </a:t>
            </a:r>
            <a:r>
              <a:rPr lang="nl-NL" sz="2200" b="1" i="1" dirty="0"/>
              <a:t>balans</a:t>
            </a:r>
            <a:r>
              <a:rPr lang="nl-NL" sz="2200" i="1" dirty="0"/>
              <a:t> </a:t>
            </a:r>
            <a:r>
              <a:rPr lang="nl-NL" sz="2200" dirty="0"/>
              <a:t>vragen van ervaren kwaliteit, gemeten gezondheid en kosten (‘triple </a:t>
            </a:r>
            <a:r>
              <a:rPr lang="nl-NL" sz="2200" dirty="0" err="1"/>
              <a:t>aim</a:t>
            </a:r>
            <a:r>
              <a:rPr lang="nl-NL" sz="2200" dirty="0"/>
              <a:t>’)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DE7C7B5D-2D27-B046-8C8D-0DE34AD0B02D}"/>
              </a:ext>
            </a:extLst>
          </p:cNvPr>
          <p:cNvSpPr txBox="1"/>
          <p:nvPr/>
        </p:nvSpPr>
        <p:spPr>
          <a:xfrm>
            <a:off x="5164667" y="2116667"/>
            <a:ext cx="1886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 ZINGEVING</a:t>
            </a:r>
          </a:p>
          <a:p>
            <a:r>
              <a:rPr lang="nl-NL" dirty="0"/>
              <a:t>VS.ZINLOOSHEID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3608A66D-0767-7840-960C-7D03805DC7CB}"/>
              </a:ext>
            </a:extLst>
          </p:cNvPr>
          <p:cNvSpPr txBox="1"/>
          <p:nvPr/>
        </p:nvSpPr>
        <p:spPr>
          <a:xfrm>
            <a:off x="1752932" y="2209677"/>
            <a:ext cx="3236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VRIJHEID VAN MENINGSUITING</a:t>
            </a:r>
          </a:p>
          <a:p>
            <a:r>
              <a:rPr lang="nl-NL" dirty="0"/>
              <a:t>VS. BESTRIJDEN DESINFORMATIE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DB675237-D8B7-E94F-B592-C1C5008EF491}"/>
              </a:ext>
            </a:extLst>
          </p:cNvPr>
          <p:cNvSpPr txBox="1"/>
          <p:nvPr/>
        </p:nvSpPr>
        <p:spPr>
          <a:xfrm>
            <a:off x="7722386" y="2237141"/>
            <a:ext cx="265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WETENSCHAP HOLISTISCH</a:t>
            </a:r>
          </a:p>
          <a:p>
            <a:r>
              <a:rPr lang="nl-NL" dirty="0"/>
              <a:t>VS. REDUCTIONISTICH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67A80AF4-1793-924C-992C-5F2F8A97D1AC}"/>
              </a:ext>
            </a:extLst>
          </p:cNvPr>
          <p:cNvSpPr txBox="1"/>
          <p:nvPr/>
        </p:nvSpPr>
        <p:spPr>
          <a:xfrm>
            <a:off x="1834429" y="3211421"/>
            <a:ext cx="223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BURGERRECHTEN VS. </a:t>
            </a:r>
          </a:p>
          <a:p>
            <a:r>
              <a:rPr lang="nl-NL" dirty="0"/>
              <a:t>NOODWET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EE1B2860-05A8-A247-AA29-1DF261D622E6}"/>
              </a:ext>
            </a:extLst>
          </p:cNvPr>
          <p:cNvSpPr txBox="1"/>
          <p:nvPr/>
        </p:nvSpPr>
        <p:spPr>
          <a:xfrm>
            <a:off x="4963727" y="3188977"/>
            <a:ext cx="22317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RESPECT/LIEFDE</a:t>
            </a:r>
          </a:p>
          <a:p>
            <a:r>
              <a:rPr lang="nl-NL" dirty="0"/>
              <a:t>VS POLARISATIE/SPOT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88A46850-ED2F-6748-A1A1-504C7E2EC43C}"/>
              </a:ext>
            </a:extLst>
          </p:cNvPr>
          <p:cNvSpPr txBox="1"/>
          <p:nvPr/>
        </p:nvSpPr>
        <p:spPr>
          <a:xfrm>
            <a:off x="7779424" y="3204366"/>
            <a:ext cx="35616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730000"/>
                </a:solidFill>
              </a:rPr>
              <a:t>HEALTH-PROMOTION </a:t>
            </a:r>
            <a:r>
              <a:rPr lang="nl-NL" sz="1000" b="1" dirty="0">
                <a:solidFill>
                  <a:srgbClr val="730000"/>
                </a:solidFill>
              </a:rPr>
              <a:t>(thema deze lezing)</a:t>
            </a:r>
            <a:endParaRPr lang="nl-NL" sz="1000" dirty="0">
              <a:solidFill>
                <a:srgbClr val="730000"/>
              </a:solidFill>
            </a:endParaRPr>
          </a:p>
          <a:p>
            <a:r>
              <a:rPr lang="nl-NL" sz="2000" b="1" dirty="0">
                <a:solidFill>
                  <a:srgbClr val="730000"/>
                </a:solidFill>
              </a:rPr>
              <a:t>VS. DISEASE CONTROL </a:t>
            </a:r>
            <a:r>
              <a:rPr lang="nl-NL" sz="1000" b="1" dirty="0">
                <a:solidFill>
                  <a:srgbClr val="730000"/>
                </a:solidFill>
              </a:rPr>
              <a:t>(de maatregelen) (allebei nodig, maar in balans!)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3ABBC9F1-B7FE-B341-8442-10C0866C42F6}"/>
              </a:ext>
            </a:extLst>
          </p:cNvPr>
          <p:cNvSpPr txBox="1"/>
          <p:nvPr/>
        </p:nvSpPr>
        <p:spPr>
          <a:xfrm>
            <a:off x="4800669" y="5333597"/>
            <a:ext cx="25285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VEILIG/GEBORGEN</a:t>
            </a:r>
          </a:p>
          <a:p>
            <a:r>
              <a:rPr lang="nl-NL" dirty="0"/>
              <a:t>   VS. ANGST/VLUCHT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E1197D27-41BA-5646-8331-8B948FC3C48A}"/>
              </a:ext>
            </a:extLst>
          </p:cNvPr>
          <p:cNvSpPr txBox="1"/>
          <p:nvPr/>
        </p:nvSpPr>
        <p:spPr>
          <a:xfrm>
            <a:off x="2193675" y="5287430"/>
            <a:ext cx="1771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EERLIJK DELEN </a:t>
            </a:r>
          </a:p>
          <a:p>
            <a:r>
              <a:rPr lang="nl-NL" dirty="0"/>
              <a:t>VS. VRIJE MARKT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1E5D751F-6AD9-344A-AB8C-D7491A3121A9}"/>
              </a:ext>
            </a:extLst>
          </p:cNvPr>
          <p:cNvSpPr txBox="1"/>
          <p:nvPr/>
        </p:nvSpPr>
        <p:spPr>
          <a:xfrm>
            <a:off x="7722386" y="5148931"/>
            <a:ext cx="1990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EENDUIDIGHEID/</a:t>
            </a:r>
          </a:p>
          <a:p>
            <a:r>
              <a:rPr lang="nl-NL" dirty="0"/>
              <a:t>UITVOERBAARHEID</a:t>
            </a:r>
          </a:p>
          <a:p>
            <a:r>
              <a:rPr lang="nl-NL" dirty="0"/>
              <a:t>VS. CHAOS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636C5945-EA75-8E46-9176-E48622A2CC48}"/>
              </a:ext>
            </a:extLst>
          </p:cNvPr>
          <p:cNvSpPr txBox="1"/>
          <p:nvPr/>
        </p:nvSpPr>
        <p:spPr>
          <a:xfrm>
            <a:off x="4771729" y="4261287"/>
            <a:ext cx="27540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IN VERBINDING ZIJN</a:t>
            </a:r>
          </a:p>
          <a:p>
            <a:r>
              <a:rPr lang="nl-NL" dirty="0"/>
              <a:t> VS. ISOLEMENT/EENZAAM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xmlns="" id="{78F29DA4-9047-A846-A9EC-1BBF57DEE738}"/>
              </a:ext>
            </a:extLst>
          </p:cNvPr>
          <p:cNvSpPr txBox="1"/>
          <p:nvPr/>
        </p:nvSpPr>
        <p:spPr>
          <a:xfrm>
            <a:off x="2093315" y="4264733"/>
            <a:ext cx="1720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EIGEN REGIE</a:t>
            </a:r>
          </a:p>
          <a:p>
            <a:r>
              <a:rPr lang="nl-NL" dirty="0"/>
              <a:t>VS AFHANKELIJK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xmlns="" id="{541030AC-4752-9D42-AA8A-058F354D8351}"/>
              </a:ext>
            </a:extLst>
          </p:cNvPr>
          <p:cNvSpPr txBox="1"/>
          <p:nvPr/>
        </p:nvSpPr>
        <p:spPr>
          <a:xfrm>
            <a:off x="7817957" y="4261287"/>
            <a:ext cx="2119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MULTI-DISCIPLINAIR</a:t>
            </a:r>
          </a:p>
          <a:p>
            <a:r>
              <a:rPr lang="nl-NL" dirty="0"/>
              <a:t>VS IEDER VOOR ZICH</a:t>
            </a:r>
          </a:p>
        </p:txBody>
      </p:sp>
    </p:spTree>
    <p:extLst>
      <p:ext uri="{BB962C8B-B14F-4D97-AF65-F5344CB8AC3E}">
        <p14:creationId xmlns:p14="http://schemas.microsoft.com/office/powerpoint/2010/main" val="353843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F3C38047-0EEC-D14D-B4F4-51B6A068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30000"/>
                </a:solidFill>
              </a:rPr>
              <a:t>Integrale wetenschap 100 jaar geleden en nu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xmlns="" id="{CDDED0BA-E4F8-8842-8428-31092E977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>
                <a:solidFill>
                  <a:srgbClr val="7E1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het ontstaan van ziekte:                                                                         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Steiner begin 20</a:t>
            </a:r>
            <a:r>
              <a:rPr lang="nl-NL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eeuw: ‘de ziekte ontstaat niet primair door de bacil, maar door de aanleg/predispositie’. Dit ziet hij heel ruim: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oiv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 leefwijze, leven in angst,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egoisme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materialisme, aanrichten van dierenleed,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/>
              <a:t>(lees ook: R Steiner: Ziektes, epidemieën en preventie).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Viroloog Karin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Moelling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(CH, april 2020): ‘virussen essentieel in evolutie, en ons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microbioom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kan niet zonder’, ‘virus infectie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innovatieboost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voor het genoom’  ‘als virussen ons ziek maken, dan hebben we daar meestal zelf aandeel in, door verstoord evenwicht,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door luchtvervuiling en globalisering’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rgbClr val="7E1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omgaan met koorts:                                                                              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Steiner: ‘Koorts is de gezondmakende reactie van het lichaam, het is gevaarlijk die te onderdrukken’                                                                                             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Vgl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o.a.: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Earn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-level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of suppressing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Proc.Biol.Sci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2014 e.a. onderzoek.                                                                                              En zie de mooie site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warmuptofever.org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prof.D.Martin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498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B5BEDAE9-18A5-4742-BF8A-42691D673E51}"/>
              </a:ext>
            </a:extLst>
          </p:cNvPr>
          <p:cNvSpPr txBox="1"/>
          <p:nvPr/>
        </p:nvSpPr>
        <p:spPr>
          <a:xfrm>
            <a:off x="1083733" y="6010721"/>
            <a:ext cx="43179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7F000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Therapeuticum Aurum,  Zoetermeer </a:t>
            </a:r>
            <a:endParaRPr lang="nl-NL" sz="2000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572B2F06-8568-BC43-8EC0-802F48126B3D}"/>
              </a:ext>
            </a:extLst>
          </p:cNvPr>
          <p:cNvSpPr txBox="1">
            <a:spLocks/>
          </p:cNvSpPr>
          <p:nvPr/>
        </p:nvSpPr>
        <p:spPr>
          <a:xfrm>
            <a:off x="838199" y="152756"/>
            <a:ext cx="10515600" cy="25004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800" dirty="0">
              <a:solidFill>
                <a:srgbClr val="910000"/>
              </a:solidFill>
              <a:latin typeface="+mn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D23B60C4-CE2A-9C4F-BC28-723F9C8A5C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5232234"/>
            <a:ext cx="4317999" cy="84560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F0B009D7-D17E-BB4E-9730-C41EDC476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5" y="447169"/>
            <a:ext cx="6692971" cy="607784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0AF345BA-D414-5342-8520-8D44E10D9FDD}"/>
              </a:ext>
            </a:extLst>
          </p:cNvPr>
          <p:cNvSpPr txBox="1"/>
          <p:nvPr/>
        </p:nvSpPr>
        <p:spPr>
          <a:xfrm>
            <a:off x="7763500" y="381446"/>
            <a:ext cx="39758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err="1">
                <a:solidFill>
                  <a:srgbClr val="500000"/>
                </a:solidFill>
              </a:rPr>
              <a:t>Rijksoverheid.nl</a:t>
            </a:r>
            <a:r>
              <a:rPr lang="nl-NL" sz="3200" dirty="0">
                <a:solidFill>
                  <a:srgbClr val="500000"/>
                </a:solidFill>
              </a:rPr>
              <a:t>: </a:t>
            </a:r>
          </a:p>
          <a:p>
            <a:r>
              <a:rPr lang="nl-NL" sz="3200" dirty="0">
                <a:solidFill>
                  <a:srgbClr val="500000"/>
                </a:solidFill>
              </a:rPr>
              <a:t>‘Zorg goed voor jezelf’ </a:t>
            </a:r>
          </a:p>
          <a:p>
            <a:r>
              <a:rPr lang="nl-NL" sz="2400" dirty="0">
                <a:solidFill>
                  <a:srgbClr val="500000"/>
                </a:solidFill>
              </a:rPr>
              <a:t>#</a:t>
            </a:r>
            <a:r>
              <a:rPr lang="nl-NL" sz="2400" dirty="0" err="1">
                <a:solidFill>
                  <a:srgbClr val="500000"/>
                </a:solidFill>
              </a:rPr>
              <a:t>alleensamen</a:t>
            </a:r>
            <a:r>
              <a:rPr lang="nl-NL" sz="2400" dirty="0">
                <a:solidFill>
                  <a:srgbClr val="500000"/>
                </a:solidFill>
              </a:rPr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CCFEF1AB-9515-634C-9F4D-DFA925F32676}"/>
              </a:ext>
            </a:extLst>
          </p:cNvPr>
          <p:cNvSpPr txBox="1"/>
          <p:nvPr/>
        </p:nvSpPr>
        <p:spPr>
          <a:xfrm>
            <a:off x="7763500" y="1903930"/>
            <a:ext cx="436953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Echter wat ziekmakend werkt: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‘Blijf zo veel mogelijk thuis’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’Ouder dan 70? Blijf thuis!’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Alles volgens 1,5m inrichten, maar geen </a:t>
            </a:r>
          </a:p>
          <a:p>
            <a:r>
              <a:rPr lang="nl-NL" dirty="0"/>
              <a:t>prioriteit aan goede ventilatie geven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Buiten ook overal afstand houden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Niet-werkende/vieze mondkapjes dragen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Alleen de 2% erg zieken in schijnwerpers: </a:t>
            </a:r>
          </a:p>
          <a:p>
            <a:r>
              <a:rPr lang="nl-NL" dirty="0"/>
              <a:t>      waardoor te veel angst gekweekt!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>
                <a:solidFill>
                  <a:srgbClr val="0070C0"/>
                </a:solidFill>
              </a:rPr>
              <a:t>Wat </a:t>
            </a:r>
            <a:r>
              <a:rPr lang="nl-NL" dirty="0" err="1">
                <a:solidFill>
                  <a:srgbClr val="0070C0"/>
                </a:solidFill>
              </a:rPr>
              <a:t>gezondmakend</a:t>
            </a:r>
            <a:r>
              <a:rPr lang="nl-NL" dirty="0">
                <a:solidFill>
                  <a:srgbClr val="0070C0"/>
                </a:solidFill>
              </a:rPr>
              <a:t> kan werken: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Enerzijds meebewegen met maatregelen:</a:t>
            </a:r>
          </a:p>
          <a:p>
            <a:r>
              <a:rPr lang="nl-NL" dirty="0"/>
              <a:t>en richten op: wat is belangrijkste doel?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Anderzijds kritisch en bewust zelf </a:t>
            </a:r>
          </a:p>
          <a:p>
            <a:r>
              <a:rPr lang="nl-NL" dirty="0"/>
              <a:t>blijven nadenken, verschillende bronnen</a:t>
            </a:r>
          </a:p>
          <a:p>
            <a:r>
              <a:rPr lang="nl-NL" dirty="0"/>
              <a:t>raadplegen en relativeren, in vertrouwen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V. </a:t>
            </a:r>
            <a:r>
              <a:rPr lang="nl-NL" dirty="0" err="1"/>
              <a:t>Frankl</a:t>
            </a:r>
            <a:r>
              <a:rPr lang="nl-NL" dirty="0"/>
              <a:t>: ‘</a:t>
            </a:r>
            <a:r>
              <a:rPr lang="nl-NL" dirty="0" err="1"/>
              <a:t>Trotzdem</a:t>
            </a:r>
            <a:r>
              <a:rPr lang="nl-NL" dirty="0"/>
              <a:t> JA </a:t>
            </a:r>
            <a:r>
              <a:rPr lang="nl-NL" dirty="0" err="1"/>
              <a:t>zum</a:t>
            </a:r>
            <a:r>
              <a:rPr lang="nl-NL" dirty="0"/>
              <a:t> Leben sagen’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619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xmlns="" id="{572B2F06-8568-BC43-8EC0-802F48126B3D}"/>
              </a:ext>
            </a:extLst>
          </p:cNvPr>
          <p:cNvSpPr txBox="1">
            <a:spLocks/>
          </p:cNvSpPr>
          <p:nvPr/>
        </p:nvSpPr>
        <p:spPr>
          <a:xfrm>
            <a:off x="1083733" y="152756"/>
            <a:ext cx="8212667" cy="3504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>
                <a:solidFill>
                  <a:srgbClr val="910000"/>
                </a:solidFill>
                <a:latin typeface="+mn-lt"/>
              </a:rPr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9A32EC9C-59CC-624F-B3BD-8BF9CA049332}"/>
              </a:ext>
            </a:extLst>
          </p:cNvPr>
          <p:cNvSpPr txBox="1"/>
          <p:nvPr/>
        </p:nvSpPr>
        <p:spPr>
          <a:xfrm>
            <a:off x="960966" y="447169"/>
            <a:ext cx="45635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>
                <a:solidFill>
                  <a:srgbClr val="500000"/>
                </a:solidFill>
              </a:rPr>
              <a:t>Loketgezondleven.nl</a:t>
            </a:r>
            <a:r>
              <a:rPr lang="nl-NL" sz="3200" dirty="0">
                <a:solidFill>
                  <a:srgbClr val="500000"/>
                </a:solidFill>
              </a:rPr>
              <a:t>: </a:t>
            </a:r>
          </a:p>
          <a:p>
            <a:r>
              <a:rPr lang="nl-NL" sz="2400" dirty="0">
                <a:solidFill>
                  <a:srgbClr val="500000"/>
                </a:solidFill>
              </a:rPr>
              <a:t>(RIVM, VWS)</a:t>
            </a:r>
          </a:p>
          <a:p>
            <a:endParaRPr lang="nl-NL" sz="2800" dirty="0">
              <a:hlinkClick r:id="rId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hlinkClick r:id="rId2"/>
              </a:rPr>
              <a:t>Mentale gezondheid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hlinkClick r:id="rId3"/>
              </a:rPr>
              <a:t>Bewegen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hlinkClick r:id="rId4"/>
              </a:rPr>
              <a:t>Voeding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hlinkClick r:id="rId5"/>
              </a:rPr>
              <a:t>Alcohol, roken en drugs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hlinkClick r:id="rId6"/>
              </a:rPr>
              <a:t>Sociale interactie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u="sng" dirty="0">
                <a:hlinkClick r:id="rId7"/>
              </a:rPr>
              <a:t>Seksualiteit</a:t>
            </a:r>
            <a:endParaRPr lang="nl-NL" sz="28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9D54E7F3-164B-234C-A584-F6C893201D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37" y="-500856"/>
            <a:ext cx="5596463" cy="365842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B08AABA5-5B82-5842-9EE7-601ACD35A2F3}"/>
              </a:ext>
            </a:extLst>
          </p:cNvPr>
          <p:cNvSpPr txBox="1"/>
          <p:nvPr/>
        </p:nvSpPr>
        <p:spPr>
          <a:xfrm>
            <a:off x="6595537" y="3340268"/>
            <a:ext cx="55967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Toch nog steeds: </a:t>
            </a:r>
          </a:p>
          <a:p>
            <a:r>
              <a:rPr lang="nl-NL" sz="2400" dirty="0"/>
              <a:t>veel verzwakte eenzame ouderen, </a:t>
            </a:r>
          </a:p>
          <a:p>
            <a:r>
              <a:rPr lang="nl-NL" sz="2400" dirty="0"/>
              <a:t>zwaarder geworden thuiswerkers, </a:t>
            </a:r>
          </a:p>
          <a:p>
            <a:r>
              <a:rPr lang="nl-NL" sz="2400" dirty="0"/>
              <a:t>depressieve jongeren, angstige kinderen</a:t>
            </a:r>
          </a:p>
          <a:p>
            <a:endParaRPr lang="nl-NL" sz="2400" dirty="0"/>
          </a:p>
          <a:p>
            <a:r>
              <a:rPr lang="nl-NL" sz="2400" dirty="0">
                <a:solidFill>
                  <a:srgbClr val="0070C0"/>
                </a:solidFill>
              </a:rPr>
              <a:t>Wat is nodig? </a:t>
            </a:r>
          </a:p>
          <a:p>
            <a:r>
              <a:rPr lang="nl-NL" sz="2400" dirty="0"/>
              <a:t>Opheffen </a:t>
            </a:r>
            <a:r>
              <a:rPr lang="nl-NL" sz="2400" i="1" dirty="0"/>
              <a:t>deel</a:t>
            </a:r>
            <a:r>
              <a:rPr lang="nl-NL" sz="2400" dirty="0"/>
              <a:t> ziekmakende maatregelen: </a:t>
            </a:r>
          </a:p>
          <a:p>
            <a:r>
              <a:rPr lang="nl-NL" sz="2400" dirty="0"/>
              <a:t>Hervatten fysiek onderwijs, culturele leven,</a:t>
            </a:r>
          </a:p>
          <a:p>
            <a:r>
              <a:rPr lang="nl-NL" sz="2400" dirty="0"/>
              <a:t>sport, horeca en op werk werken 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779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xmlns="" id="{572B2F06-8568-BC43-8EC0-802F48126B3D}"/>
              </a:ext>
            </a:extLst>
          </p:cNvPr>
          <p:cNvSpPr txBox="1">
            <a:spLocks/>
          </p:cNvSpPr>
          <p:nvPr/>
        </p:nvSpPr>
        <p:spPr>
          <a:xfrm>
            <a:off x="838199" y="152756"/>
            <a:ext cx="10515600" cy="25004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800" dirty="0">
              <a:solidFill>
                <a:srgbClr val="910000"/>
              </a:solidFill>
              <a:latin typeface="+mn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328A5631-56E6-D14D-B75E-02EEB1244D77}"/>
              </a:ext>
            </a:extLst>
          </p:cNvPr>
          <p:cNvSpPr txBox="1"/>
          <p:nvPr/>
        </p:nvSpPr>
        <p:spPr>
          <a:xfrm>
            <a:off x="537055" y="647254"/>
            <a:ext cx="11760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 Een oproep aan overheid tot leefstijlcampagne tijdens de pandemie: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E391AC9D-4245-DF47-8D93-DA7FD5571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5" y="1435007"/>
            <a:ext cx="10816745" cy="126091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36649C22-B876-A245-926D-D6E94C0AEB56}"/>
              </a:ext>
            </a:extLst>
          </p:cNvPr>
          <p:cNvSpPr txBox="1"/>
          <p:nvPr/>
        </p:nvSpPr>
        <p:spPr>
          <a:xfrm>
            <a:off x="677333" y="3589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984219BA-A2A3-114C-A600-B5C54691471F}"/>
              </a:ext>
            </a:extLst>
          </p:cNvPr>
          <p:cNvSpPr txBox="1"/>
          <p:nvPr/>
        </p:nvSpPr>
        <p:spPr>
          <a:xfrm>
            <a:off x="795867" y="3115733"/>
            <a:ext cx="112955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Overgewicht en Corona</a:t>
            </a:r>
            <a:endParaRPr lang="nl-NL" dirty="0"/>
          </a:p>
          <a:p>
            <a:r>
              <a:rPr lang="nl-NL" dirty="0"/>
              <a:t>Helft Nederlandse volwassenen heeft overgewicht. Driekwart van mensen op de IC heeft overgewicht. </a:t>
            </a:r>
          </a:p>
          <a:p>
            <a:r>
              <a:rPr lang="nl-NL" dirty="0"/>
              <a:t>Wanneer mensen met overgewicht </a:t>
            </a:r>
            <a:r>
              <a:rPr lang="nl-NL" dirty="0" err="1"/>
              <a:t>dmv</a:t>
            </a:r>
            <a:r>
              <a:rPr lang="nl-NL" dirty="0"/>
              <a:t> meer bewegen, gezonder eten en meer ontspannen beginnen af te vallen,</a:t>
            </a:r>
          </a:p>
          <a:p>
            <a:r>
              <a:rPr lang="nl-NL" dirty="0"/>
              <a:t>heeft dit al na enkele weken een versterkend effect op het immuunsysteem. Hierdoor kan een </a:t>
            </a:r>
            <a:r>
              <a:rPr lang="nl-NL" dirty="0" err="1"/>
              <a:t>Covid</a:t>
            </a:r>
            <a:r>
              <a:rPr lang="nl-NL" dirty="0"/>
              <a:t>-infectie minder </a:t>
            </a:r>
          </a:p>
          <a:p>
            <a:r>
              <a:rPr lang="nl-NL" dirty="0"/>
              <a:t>ernstig verlopen. </a:t>
            </a:r>
          </a:p>
          <a:p>
            <a:r>
              <a:rPr lang="nl-NL" dirty="0"/>
              <a:t>D de </a:t>
            </a:r>
            <a:r>
              <a:rPr lang="nl-NL" dirty="0" err="1"/>
              <a:t>Frel</a:t>
            </a:r>
            <a:r>
              <a:rPr lang="nl-NL" dirty="0"/>
              <a:t> </a:t>
            </a:r>
            <a:r>
              <a:rPr lang="nl-NL" dirty="0" err="1"/>
              <a:t>ea</a:t>
            </a:r>
            <a:r>
              <a:rPr lang="nl-NL" dirty="0"/>
              <a:t>: ‘The Impact of </a:t>
            </a:r>
            <a:r>
              <a:rPr lang="nl-NL" dirty="0" err="1"/>
              <a:t>Obesity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Lifestyle on </a:t>
            </a:r>
            <a:r>
              <a:rPr lang="nl-NL" dirty="0" err="1"/>
              <a:t>the</a:t>
            </a:r>
            <a:r>
              <a:rPr lang="nl-NL" dirty="0"/>
              <a:t> Immune System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Susceptibility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Infections</a:t>
            </a:r>
            <a:r>
              <a:rPr lang="nl-NL" dirty="0"/>
              <a:t> </a:t>
            </a:r>
            <a:r>
              <a:rPr lang="nl-NL" dirty="0" err="1"/>
              <a:t>Such</a:t>
            </a:r>
            <a:r>
              <a:rPr lang="nl-NL" dirty="0"/>
              <a:t> </a:t>
            </a:r>
          </a:p>
          <a:p>
            <a:r>
              <a:rPr lang="nl-NL" dirty="0"/>
              <a:t>as COVID-19’, Front. </a:t>
            </a:r>
            <a:r>
              <a:rPr lang="nl-NL" dirty="0" err="1"/>
              <a:t>Nutrition</a:t>
            </a:r>
            <a:r>
              <a:rPr lang="nl-NL" dirty="0"/>
              <a:t>, 19 nov. 2020</a:t>
            </a:r>
          </a:p>
          <a:p>
            <a:endParaRPr lang="nl-NL" dirty="0"/>
          </a:p>
          <a:p>
            <a:r>
              <a:rPr lang="nl-NL" sz="2400" dirty="0"/>
              <a:t>Teken de brief op: </a:t>
            </a:r>
            <a:r>
              <a:rPr lang="nl-NL" sz="2400" dirty="0">
                <a:hlinkClick r:id="rId3"/>
              </a:rPr>
              <a:t>www.leefstijlencorona.nl</a:t>
            </a:r>
            <a:r>
              <a:rPr lang="nl-NL" sz="2400" dirty="0"/>
              <a:t>  </a:t>
            </a:r>
          </a:p>
          <a:p>
            <a:endParaRPr lang="nl-NL" sz="2400" dirty="0"/>
          </a:p>
          <a:p>
            <a:r>
              <a:rPr lang="nl-NL" sz="2400" dirty="0"/>
              <a:t>Teken ook mee op: </a:t>
            </a:r>
            <a:r>
              <a:rPr lang="nl-NL" sz="2400" dirty="0">
                <a:hlinkClick r:id="rId4"/>
              </a:rPr>
              <a:t>www.opendebat.info</a:t>
            </a:r>
            <a:r>
              <a:rPr lang="nl-NL" sz="2400" dirty="0"/>
              <a:t> voor meer proportionaliteit van de maatregelen</a:t>
            </a:r>
          </a:p>
        </p:txBody>
      </p:sp>
    </p:spTree>
    <p:extLst>
      <p:ext uri="{BB962C8B-B14F-4D97-AF65-F5344CB8AC3E}">
        <p14:creationId xmlns:p14="http://schemas.microsoft.com/office/powerpoint/2010/main" val="170904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8AEDF4D-6236-604C-8226-CFCFC50BA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79904"/>
            <a:ext cx="11133667" cy="1325563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12 mogelijke actiepunten voor een goede weerstand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4D419E5-106B-C740-8921-73EAD9031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3" y="1325563"/>
            <a:ext cx="11506200" cy="545253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b="1" dirty="0">
                <a:solidFill>
                  <a:srgbClr val="910000"/>
                </a:solidFill>
              </a:rPr>
              <a:t>Doe dagelijks iets dat je écht vervult. </a:t>
            </a:r>
            <a:endParaRPr lang="nl-NL" dirty="0">
              <a:solidFill>
                <a:srgbClr val="91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b="1" dirty="0">
                <a:solidFill>
                  <a:srgbClr val="910000"/>
                </a:solidFill>
              </a:rPr>
              <a:t>Beweeg genoeg en regelmatig, liefst buiten in de natuur. </a:t>
            </a:r>
            <a:endParaRPr lang="nl-NL" dirty="0">
              <a:solidFill>
                <a:srgbClr val="91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b="1" dirty="0">
                <a:solidFill>
                  <a:srgbClr val="910000"/>
                </a:solidFill>
              </a:rPr>
              <a:t>Eet gezond, lekker, liefst biodynamisch en stop als je 80% vol zit. </a:t>
            </a:r>
            <a:endParaRPr lang="nl-NL" dirty="0">
              <a:solidFill>
                <a:srgbClr val="91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b="1" dirty="0">
                <a:solidFill>
                  <a:srgbClr val="910000"/>
                </a:solidFill>
              </a:rPr>
              <a:t>Leef ritmisch: gezond dag- en nachtritme en wissel in- en ontspanning af. </a:t>
            </a:r>
            <a:endParaRPr lang="nl-NL" dirty="0">
              <a:solidFill>
                <a:srgbClr val="91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b="1" dirty="0">
                <a:solidFill>
                  <a:schemeClr val="accent6">
                    <a:lumMod val="50000"/>
                  </a:schemeClr>
                </a:solidFill>
              </a:rPr>
              <a:t>Denk over de (mede)mens steeds als geheel: lichaam, ziel en geest. 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b="1" dirty="0">
                <a:solidFill>
                  <a:schemeClr val="accent6">
                    <a:lumMod val="50000"/>
                  </a:schemeClr>
                </a:solidFill>
              </a:rPr>
              <a:t>Open je hart, verzorg je sociale leven, bespreek angsten en conflicten. 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b="1" dirty="0">
                <a:solidFill>
                  <a:schemeClr val="accent6">
                    <a:lumMod val="50000"/>
                  </a:schemeClr>
                </a:solidFill>
              </a:rPr>
              <a:t>Denk aan ouderen, gehandicapten, vereenzaamden in je buurt of netwerk. 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b="1" dirty="0">
                <a:solidFill>
                  <a:schemeClr val="accent6">
                    <a:lumMod val="50000"/>
                  </a:schemeClr>
                </a:solidFill>
              </a:rPr>
              <a:t>Herwaardeer aanraking, geborgenheid en knuffelen met mens en dier. 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b="1" dirty="0">
                <a:solidFill>
                  <a:srgbClr val="002060"/>
                </a:solidFill>
              </a:rPr>
              <a:t>Verwerk je indrukken van de dag door een terugblik/vooruitblik </a:t>
            </a:r>
            <a:endParaRPr lang="nl-NL" dirty="0">
              <a:solidFill>
                <a:srgbClr val="00206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b="1" dirty="0">
                <a:solidFill>
                  <a:srgbClr val="002060"/>
                </a:solidFill>
              </a:rPr>
              <a:t>Borg meditatieve momenten voor jezelf in jouw dagverloop. </a:t>
            </a:r>
            <a:endParaRPr lang="nl-NL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2060"/>
                </a:solidFill>
              </a:rPr>
              <a:t>Beoefen</a:t>
            </a:r>
            <a:r>
              <a:rPr lang="en-US" b="1" dirty="0">
                <a:solidFill>
                  <a:srgbClr val="002060"/>
                </a:solidFill>
              </a:rPr>
              <a:t> of </a:t>
            </a:r>
            <a:r>
              <a:rPr lang="en-US" b="1" dirty="0" err="1">
                <a:solidFill>
                  <a:srgbClr val="002060"/>
                </a:solidFill>
              </a:rPr>
              <a:t>beleef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regelmatig</a:t>
            </a:r>
            <a:r>
              <a:rPr lang="en-US" b="1" dirty="0">
                <a:solidFill>
                  <a:srgbClr val="002060"/>
                </a:solidFill>
              </a:rPr>
              <a:t> kunst (</a:t>
            </a:r>
            <a:r>
              <a:rPr lang="en-US" b="1" dirty="0" err="1">
                <a:solidFill>
                  <a:srgbClr val="002060"/>
                </a:solidFill>
              </a:rPr>
              <a:t>beeldend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muziek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sprekend</a:t>
            </a:r>
            <a:r>
              <a:rPr lang="en-US" b="1" dirty="0">
                <a:solidFill>
                  <a:srgbClr val="002060"/>
                </a:solidFill>
              </a:rPr>
              <a:t>). </a:t>
            </a:r>
            <a:endParaRPr lang="nl-NL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b="1" dirty="0">
                <a:solidFill>
                  <a:srgbClr val="002060"/>
                </a:solidFill>
              </a:rPr>
              <a:t>Versterk je weerstand periodiek met een natuurlijke middelen. </a:t>
            </a: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0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DD199F64-C03A-8D42-8855-E8A8696C9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80" y="685800"/>
            <a:ext cx="6742120" cy="5486400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C8E178A1-3A80-7C4C-BC9B-66C7F0C5C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2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45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BE7E9A6-5098-EB4F-9A9D-B97171EF7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776"/>
            <a:ext cx="10515600" cy="1325563"/>
          </a:xfrm>
        </p:spPr>
        <p:txBody>
          <a:bodyPr/>
          <a:lstStyle/>
          <a:p>
            <a:r>
              <a:rPr lang="nl-NL" dirty="0"/>
              <a:t>Natuurlijke medicijnen voor de afweer: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4EA2CF4-B650-5441-9711-236C35C6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4828233"/>
            <a:ext cx="5213350" cy="1763067"/>
          </a:xfrm>
        </p:spPr>
        <p:txBody>
          <a:bodyPr>
            <a:normAutofit fontScale="62500" lnSpcReduction="20000"/>
          </a:bodyPr>
          <a:lstStyle/>
          <a:p>
            <a:endParaRPr lang="nl-NL" dirty="0"/>
          </a:p>
          <a:p>
            <a:pPr marL="0" indent="0">
              <a:buNone/>
            </a:pPr>
            <a:r>
              <a:rPr lang="nl-NL" sz="3800" b="1" dirty="0">
                <a:cs typeface="Cambria"/>
              </a:rPr>
              <a:t>Zink</a:t>
            </a:r>
            <a:r>
              <a:rPr lang="nl-NL" b="1" dirty="0">
                <a:cs typeface="Cambria"/>
              </a:rPr>
              <a:t> </a:t>
            </a:r>
            <a:r>
              <a:rPr lang="nl-NL" sz="2900" dirty="0">
                <a:cs typeface="Cambria"/>
              </a:rPr>
              <a:t>1x daags 1 capsule </a:t>
            </a:r>
            <a:r>
              <a:rPr lang="nl-NL" altLang="nl-NL" sz="1600" b="1" dirty="0">
                <a:solidFill>
                  <a:prstClr val="black"/>
                </a:solidFill>
              </a:rPr>
              <a:t>(vrij verkrijgbaar</a:t>
            </a:r>
            <a:r>
              <a:rPr lang="nl-NL" altLang="nl-NL" sz="1200" b="1" dirty="0">
                <a:solidFill>
                  <a:prstClr val="black"/>
                </a:solidFill>
              </a:rPr>
              <a:t>)</a:t>
            </a:r>
            <a:r>
              <a:rPr lang="nl-NL" sz="2900" b="1" dirty="0">
                <a:cs typeface="Cambria"/>
              </a:rPr>
              <a:t> </a:t>
            </a:r>
            <a:br>
              <a:rPr lang="nl-NL" sz="2900" b="1" dirty="0">
                <a:cs typeface="Cambria"/>
              </a:rPr>
            </a:br>
            <a:r>
              <a:rPr lang="nl-NL" sz="2900" b="1" dirty="0">
                <a:cs typeface="Cambria"/>
              </a:rPr>
              <a:t>- </a:t>
            </a:r>
            <a:r>
              <a:rPr lang="nl-NL" sz="2900" dirty="0">
                <a:cs typeface="Cambria"/>
              </a:rPr>
              <a:t>versterkt immuunsysteem</a:t>
            </a:r>
            <a:br>
              <a:rPr lang="nl-NL" sz="2900" dirty="0">
                <a:cs typeface="Cambria"/>
              </a:rPr>
            </a:br>
            <a:r>
              <a:rPr lang="nl-NL" sz="2900" dirty="0">
                <a:cs typeface="Cambria"/>
              </a:rPr>
              <a:t>-heeft een remmende werking op verkoudheidsvirussen</a:t>
            </a:r>
            <a:br>
              <a:rPr lang="nl-NL" sz="2900" dirty="0">
                <a:cs typeface="Cambria"/>
              </a:rPr>
            </a:br>
            <a:r>
              <a:rPr lang="nl-NL" sz="2900" dirty="0">
                <a:cs typeface="Cambria"/>
              </a:rPr>
              <a:t>- In de voeding: veel zink in havervlokken</a:t>
            </a:r>
            <a:r>
              <a:rPr lang="nl-NL" dirty="0">
                <a:cs typeface="Cambria"/>
              </a:rPr>
              <a:t>, sesamzaad, maanzaad, tarwekiemen </a:t>
            </a:r>
            <a:r>
              <a:rPr lang="nl-NL" dirty="0" err="1">
                <a:cs typeface="Cambria"/>
              </a:rPr>
              <a:t>ed</a:t>
            </a:r>
            <a:r>
              <a:rPr lang="nl-NL" dirty="0">
                <a:cs typeface="Cambria"/>
              </a:rPr>
              <a:t> 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A63E23DA-D196-B243-8F78-B791803B3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50" y="1211968"/>
            <a:ext cx="4546600" cy="3314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0A088D1A-94D0-7E48-B87E-44BD2C6D30DC}"/>
              </a:ext>
            </a:extLst>
          </p:cNvPr>
          <p:cNvSpPr txBox="1"/>
          <p:nvPr/>
        </p:nvSpPr>
        <p:spPr>
          <a:xfrm>
            <a:off x="7004050" y="4681301"/>
            <a:ext cx="454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sz="2000" b="1" dirty="0">
                <a:ea typeface="ＭＳ Ｐゴシック" panose="020B0600070205080204" pitchFamily="34" charset="-128"/>
              </a:rPr>
              <a:t>Echinacea/prunus </a:t>
            </a:r>
            <a:r>
              <a:rPr lang="nl-NL" altLang="nl-NL" sz="2000" b="1" dirty="0" err="1">
                <a:ea typeface="ＭＳ Ｐゴシック" panose="020B0600070205080204" pitchFamily="34" charset="-128"/>
              </a:rPr>
              <a:t>comp</a:t>
            </a:r>
            <a:r>
              <a:rPr lang="nl-NL" altLang="nl-NL" sz="2000" b="1" dirty="0">
                <a:ea typeface="ＭＳ Ｐゴシック" panose="020B0600070205080204" pitchFamily="34" charset="-128"/>
              </a:rPr>
              <a:t> </a:t>
            </a:r>
            <a:r>
              <a:rPr lang="nl-NL" altLang="nl-NL" sz="1200" b="1" dirty="0">
                <a:ea typeface="ＭＳ Ｐゴシック" panose="020B0600070205080204" pitchFamily="34" charset="-128"/>
              </a:rPr>
              <a:t>(recept huisarts)                 </a:t>
            </a:r>
            <a:r>
              <a:rPr lang="nl-NL" altLang="nl-NL" dirty="0">
                <a:ea typeface="ＭＳ Ｐゴシック" panose="020B0600070205080204" pitchFamily="34" charset="-128"/>
              </a:rPr>
              <a:t>1-4x daags 20dr;    bevat:</a:t>
            </a:r>
          </a:p>
          <a:p>
            <a:r>
              <a:rPr lang="nl-NL" altLang="nl-NL" dirty="0">
                <a:ea typeface="ＭＳ Ｐゴシック" panose="020B0600070205080204" pitchFamily="34" charset="-128"/>
              </a:rPr>
              <a:t>1) Echinacea </a:t>
            </a:r>
            <a:r>
              <a:rPr lang="nl-NL" altLang="nl-NL" dirty="0" err="1">
                <a:ea typeface="ＭＳ Ｐゴシック" panose="020B0600070205080204" pitchFamily="34" charset="-128"/>
              </a:rPr>
              <a:t>Angustifolia</a:t>
            </a:r>
            <a:r>
              <a:rPr lang="nl-NL" altLang="nl-NL" dirty="0">
                <a:ea typeface="ＭＳ Ｐゴシック" panose="020B0600070205080204" pitchFamily="34" charset="-128"/>
              </a:rPr>
              <a:t> 2) Prunus </a:t>
            </a:r>
            <a:r>
              <a:rPr lang="nl-NL" altLang="nl-NL" dirty="0" err="1">
                <a:ea typeface="ＭＳ Ｐゴシック" panose="020B0600070205080204" pitchFamily="34" charset="-128"/>
              </a:rPr>
              <a:t>Spinosa</a:t>
            </a:r>
            <a:r>
              <a:rPr lang="nl-NL" altLang="nl-NL" dirty="0">
                <a:ea typeface="ＭＳ Ｐゴシック" panose="020B0600070205080204" pitchFamily="34" charset="-128"/>
              </a:rPr>
              <a:t> </a:t>
            </a:r>
            <a:br>
              <a:rPr lang="nl-NL" altLang="nl-NL" dirty="0">
                <a:ea typeface="ＭＳ Ｐゴシック" panose="020B0600070205080204" pitchFamily="34" charset="-128"/>
              </a:rPr>
            </a:br>
            <a:r>
              <a:rPr lang="nl-NL" altLang="nl-NL" dirty="0">
                <a:ea typeface="ＭＳ Ｐゴシック" panose="020B0600070205080204" pitchFamily="34" charset="-128"/>
              </a:rPr>
              <a:t>3) Meteoorijzer 4) Fosfor </a:t>
            </a:r>
            <a:br>
              <a:rPr lang="nl-NL" altLang="nl-NL" dirty="0">
                <a:ea typeface="ＭＳ Ｐゴシック" panose="020B0600070205080204" pitchFamily="34" charset="-128"/>
              </a:rPr>
            </a:br>
            <a:r>
              <a:rPr lang="nl-NL" altLang="nl-NL" dirty="0">
                <a:ea typeface="ＭＳ Ｐゴシック" panose="020B0600070205080204" pitchFamily="34" charset="-128"/>
              </a:rPr>
              <a:t>Versterkt het immuunsysteem, werkt </a:t>
            </a:r>
            <a:r>
              <a:rPr lang="nl-NL" altLang="nl-NL" dirty="0" err="1">
                <a:ea typeface="ＭＳ Ｐゴシック" panose="020B0600070205080204" pitchFamily="34" charset="-128"/>
              </a:rPr>
              <a:t>vitaliserend</a:t>
            </a:r>
            <a:r>
              <a:rPr lang="nl-NL" altLang="nl-NL" dirty="0">
                <a:ea typeface="ＭＳ Ｐゴシック" panose="020B0600070205080204" pitchFamily="34" charset="-128"/>
              </a:rPr>
              <a:t> en versterkend.</a:t>
            </a:r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42D97719-DE0B-244D-9F32-09B8D818938C}"/>
              </a:ext>
            </a:extLst>
          </p:cNvPr>
          <p:cNvSpPr txBox="1"/>
          <p:nvPr/>
        </p:nvSpPr>
        <p:spPr>
          <a:xfrm>
            <a:off x="2400300" y="1211968"/>
            <a:ext cx="36957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 dirty="0" err="1"/>
              <a:t>Infludo</a:t>
            </a:r>
            <a:r>
              <a:rPr lang="nl-NL" altLang="nl-NL" sz="2400" b="1" dirty="0"/>
              <a:t> </a:t>
            </a:r>
            <a:r>
              <a:rPr lang="nl-NL" altLang="nl-NL" sz="2400" dirty="0"/>
              <a:t>&amp; </a:t>
            </a:r>
            <a:r>
              <a:rPr lang="nl-NL" altLang="nl-NL" sz="2400" b="1" dirty="0" err="1"/>
              <a:t>Kinfludo</a:t>
            </a:r>
            <a:r>
              <a:rPr lang="nl-NL" altLang="nl-NL" sz="2400" b="1" dirty="0"/>
              <a:t> </a:t>
            </a:r>
            <a:r>
              <a:rPr lang="nl-NL" altLang="nl-NL" sz="1200" b="1" dirty="0"/>
              <a:t>(vrij verkrijgbaar)</a:t>
            </a:r>
            <a:r>
              <a:rPr lang="nl-NL" altLang="nl-NL" sz="2400" b="1" dirty="0"/>
              <a:t>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dirty="0"/>
              <a:t>Bij alle </a:t>
            </a:r>
            <a:r>
              <a:rPr lang="nl-NL" dirty="0" err="1"/>
              <a:t>griepachige</a:t>
            </a:r>
            <a:r>
              <a:rPr lang="nl-NL" dirty="0"/>
              <a:t> klachten 4-6x daags 10 druppels of korrels</a:t>
            </a:r>
            <a:endParaRPr lang="nl-NL" altLang="nl-NL" dirty="0"/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dirty="0" err="1"/>
              <a:t>Infludo</a:t>
            </a:r>
            <a:r>
              <a:rPr lang="nl-NL" altLang="nl-NL" dirty="0"/>
              <a:t> bevat </a:t>
            </a:r>
            <a:r>
              <a:rPr lang="nl-NL" altLang="nl-NL" dirty="0" err="1"/>
              <a:t>Aconitum</a:t>
            </a:r>
            <a:r>
              <a:rPr lang="nl-NL" altLang="nl-NL" dirty="0"/>
              <a:t> </a:t>
            </a:r>
            <a:r>
              <a:rPr lang="nl-NL" altLang="nl-NL" dirty="0" err="1"/>
              <a:t>napellus</a:t>
            </a:r>
            <a:r>
              <a:rPr lang="nl-NL" altLang="nl-NL" dirty="0"/>
              <a:t> D3, </a:t>
            </a:r>
            <a:r>
              <a:rPr lang="nl-NL" altLang="nl-NL" dirty="0" err="1"/>
              <a:t>Bryonia</a:t>
            </a:r>
            <a:r>
              <a:rPr lang="nl-NL" altLang="nl-NL" dirty="0"/>
              <a:t> radix D2, Eucalyptus D2, </a:t>
            </a:r>
            <a:r>
              <a:rPr lang="nl-NL" altLang="nl-NL" dirty="0" err="1"/>
              <a:t>Eupatorium</a:t>
            </a:r>
            <a:r>
              <a:rPr lang="nl-NL" altLang="nl-NL" dirty="0"/>
              <a:t> D2, </a:t>
            </a:r>
            <a:r>
              <a:rPr lang="nl-NL" altLang="nl-NL" dirty="0" err="1"/>
              <a:t>Phosporus</a:t>
            </a:r>
            <a:r>
              <a:rPr lang="nl-NL" altLang="nl-NL" dirty="0"/>
              <a:t> D4, </a:t>
            </a:r>
            <a:r>
              <a:rPr lang="nl-NL" altLang="nl-NL" dirty="0" err="1"/>
              <a:t>Sabadilla</a:t>
            </a:r>
            <a:r>
              <a:rPr lang="nl-NL" altLang="nl-NL" dirty="0"/>
              <a:t> </a:t>
            </a:r>
            <a:r>
              <a:rPr lang="nl-NL" altLang="nl-NL" dirty="0" err="1"/>
              <a:t>semen</a:t>
            </a:r>
            <a:r>
              <a:rPr lang="nl-NL" altLang="nl-NL" dirty="0"/>
              <a:t> D3,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dirty="0" err="1"/>
              <a:t>Kinfludo</a:t>
            </a:r>
            <a:r>
              <a:rPr lang="nl-NL" dirty="0"/>
              <a:t> korrels (kinderen) bevat geen </a:t>
            </a:r>
            <a:r>
              <a:rPr lang="nl-NL" dirty="0" err="1"/>
              <a:t>Phosphorus</a:t>
            </a:r>
            <a:r>
              <a:rPr lang="nl-NL" dirty="0"/>
              <a:t>, wel </a:t>
            </a:r>
            <a:r>
              <a:rPr lang="nl-NL" dirty="0" err="1"/>
              <a:t>Ferrum</a:t>
            </a:r>
            <a:r>
              <a:rPr lang="nl-NL" dirty="0"/>
              <a:t> </a:t>
            </a:r>
            <a:r>
              <a:rPr lang="nl-NL" dirty="0" err="1"/>
              <a:t>phosphoricum</a:t>
            </a:r>
            <a:r>
              <a:rPr lang="nl-NL" dirty="0"/>
              <a:t> D6</a:t>
            </a:r>
          </a:p>
        </p:txBody>
      </p:sp>
      <p:pic>
        <p:nvPicPr>
          <p:cNvPr id="9" name="Picture 4" descr="Aconitum">
            <a:extLst>
              <a:ext uri="{FF2B5EF4-FFF2-40B4-BE49-F238E27FC236}">
                <a16:creationId xmlns:a16="http://schemas.microsoft.com/office/drawing/2014/main" xmlns="" id="{2905A30F-9CC8-404C-BD1B-B3356BE6A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211968"/>
            <a:ext cx="1576511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7068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1229</TotalTime>
  <Words>1235</Words>
  <Application>Microsoft Office PowerPoint</Application>
  <PresentationFormat>Custom</PresentationFormat>
  <Paragraphs>162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Kantoorthema</vt:lpstr>
      <vt:lpstr>Aangepast ontwerp</vt:lpstr>
      <vt:lpstr>PowerPoint Presentation</vt:lpstr>
      <vt:lpstr>   Zorgbeleid is gebaseerd op keuzes van waarden,           die gezondmakend of ziekmakend kunnen uitpakken    en die om balans vragen van ervaren kwaliteit, gemeten gezondheid en kosten (‘triple aim’) </vt:lpstr>
      <vt:lpstr>Integrale wetenschap 100 jaar geleden en nu</vt:lpstr>
      <vt:lpstr>PowerPoint Presentation</vt:lpstr>
      <vt:lpstr>PowerPoint Presentation</vt:lpstr>
      <vt:lpstr>PowerPoint Presentation</vt:lpstr>
      <vt:lpstr>12 mogelijke actiepunten voor een goede weerstand  </vt:lpstr>
      <vt:lpstr>PowerPoint Presentation</vt:lpstr>
      <vt:lpstr>Natuurlijke medicijnen voor de afweer:</vt:lpstr>
      <vt:lpstr>PowerPoint Presentation</vt:lpstr>
      <vt:lpstr>PowerPoint Presentation</vt:lpstr>
      <vt:lpstr>Begin er vandaag mee, behapbaar &amp; smart: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Brakkee,Yanick Y.M.</dc:creator>
  <cp:lastModifiedBy>Marco Ephraïm</cp:lastModifiedBy>
  <cp:revision>54</cp:revision>
  <dcterms:created xsi:type="dcterms:W3CDTF">2020-10-30T14:35:41Z</dcterms:created>
  <dcterms:modified xsi:type="dcterms:W3CDTF">2021-05-11T08:56:26Z</dcterms:modified>
</cp:coreProperties>
</file>